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98E2F63-13FC-4BE6-A59A-B84C1D212338}">
  <a:tblStyle styleId="{198E2F63-13FC-4BE6-A59A-B84C1D21233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b8d274cdb_0_3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b8d274cdb_0_3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1b8d274cdb_0_3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1b8d274cdb_0_3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structure du code : nombre de fonctions trop grand et beaucoup de lignes : separation dans plusieurs fichiers sources, un par etape principale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header contenant tous les prototypes de fonction et les structures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outils utilises : google drive pour le partage de fichier, travail collaboratif, gestion de version (bof) - pas autorisation d’utilisation de la marque google.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valgrind qui nous a permis de regler des problemes de fuites memoire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virtualbox et putty pour travailler avec Linux sans avoir reellement Linux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et wtf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b8fa9b766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1b8fa9b766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fr"/>
              <a:t>trois fonctionnalites : deplacement manuel , random, astar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fr"/>
              <a:t>deplacement : effectue le mouvement selon move.type et move.value que l’utilisateur rentre par un scanf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fr"/>
              <a:t>pas de verification des mouvements perdants (dans randomove), l’utilisateur est assez intelligent, on lui mache pas le travail.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b91982fa2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b91982fa2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vu que les infos (labyrinthe, pos joueurs et tresor) ne sont donnes qu’au debut,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info_suivante : a chaque move recu ou envoye , met a jour toutes les informations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print_labdata : tres utile pour voir si les infos etaient bien mis a jour 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structure position : travail en deux dimensions plus facile, fonction de conversion ni manipulation du lab_data.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b8fa9b766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1b8fa9b766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Fonctionnalites : trouve les mouvements possibles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Vérification des mouvements possibles : si energie suffisante : rotation OK, si case libre : mouvement OK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Stockage dans un tableau des disponibilites sous forme de 1 et 0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/>
              <a:t>Choix d’un mouvement aléatoire parmi les mouvements dont les cases valent 1.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1b8fa9b766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1b8fa9b766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Antoine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fr"/>
              <a:t>Ajoutent les voisins dans la liste des cases a évalué en faisant attention qu’ils ne </a:t>
            </a:r>
            <a:r>
              <a:rPr lang="fr"/>
              <a:t>soient</a:t>
            </a:r>
            <a:r>
              <a:rPr lang="fr"/>
              <a:t> pas des murs ou des cases </a:t>
            </a:r>
            <a:r>
              <a:rPr lang="fr"/>
              <a:t>déjà</a:t>
            </a:r>
            <a:r>
              <a:rPr lang="fr"/>
              <a:t> évaluées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fr"/>
              <a:t>Cherche celle avec la plus faible prévisions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fr"/>
              <a:t>Ajoutent voisins jusqu’au </a:t>
            </a:r>
            <a:r>
              <a:rPr lang="fr"/>
              <a:t>trésor</a:t>
            </a:r>
            <a:r>
              <a:rPr lang="fr"/>
              <a:t> (ou toute cases évaluées)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fr"/>
              <a:t>Construit l’itinéraire en partant du trésor et en déduisant les mouvement à faire jusqu’au départ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Resultat : tableau de move (recalculé seulement en cas de changement du labyrinthe)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Structures</a:t>
            </a:r>
            <a:r>
              <a:rPr lang="fr"/>
              <a:t> : Case + ListeC pour les cases a </a:t>
            </a:r>
            <a:r>
              <a:rPr lang="fr"/>
              <a:t>évalué</a:t>
            </a:r>
            <a:r>
              <a:rPr lang="fr"/>
              <a:t> et les cases </a:t>
            </a:r>
            <a:r>
              <a:rPr lang="fr"/>
              <a:t>déjà</a:t>
            </a:r>
            <a:r>
              <a:rPr lang="fr"/>
              <a:t> </a:t>
            </a:r>
            <a:r>
              <a:rPr lang="fr"/>
              <a:t>évalué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b8fa9b766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b8fa9b766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Antoine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Tout le programme valable seulement si suivie correct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Case : prise en compte de tout les mouvement en modifiant les </a:t>
            </a:r>
            <a:r>
              <a:rPr lang="fr"/>
              <a:t>positions</a:t>
            </a:r>
            <a:r>
              <a:rPr lang="fr"/>
              <a:t> et </a:t>
            </a:r>
            <a:r>
              <a:rPr lang="fr"/>
              <a:t>l'énergie selon les règles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Rotation : Déplacement des entités du labyrinthe</a:t>
            </a:r>
            <a:r>
              <a:rPr lang="fr"/>
              <a:t> + Rotation du labyrinthe fait de 0 et 1: avec permutation deux a deux et transfert du dernier </a:t>
            </a:r>
            <a:r>
              <a:rPr lang="fr"/>
              <a:t>élément</a:t>
            </a:r>
            <a:r>
              <a:rPr lang="fr"/>
              <a:t> à l’opposé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Ajustement des positions pour </a:t>
            </a:r>
            <a:r>
              <a:rPr lang="fr"/>
              <a:t>être</a:t>
            </a:r>
            <a:r>
              <a:rPr lang="fr"/>
              <a:t> sûr que les entités soient tjrs dans le labyrinthe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b8fa9b766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1b8fa9b766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Antoine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1b91982fa2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1b91982fa2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6.png"/><Relationship Id="rId5" Type="http://schemas.openxmlformats.org/officeDocument/2006/relationships/image" Target="../media/image15.png"/><Relationship Id="rId6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8.png"/><Relationship Id="rId5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163800"/>
            <a:ext cx="8520600" cy="108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/>
              <a:t>Le Labyrinthe</a:t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2500"/>
              <a:t>Projet d’informatique de semestre 1</a:t>
            </a:r>
            <a:endParaRPr sz="250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199750" y="428907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700"/>
              <a:t>Antoine HARLE, Jacques ZHONG</a:t>
            </a:r>
            <a:endParaRPr sz="17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/>
              <a:t>Polytech UPMC Robotique 3ème année</a:t>
            </a:r>
            <a:endParaRPr sz="1500"/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3">
            <a:alphaModFix/>
          </a:blip>
          <a:srcRect b="0" l="0" r="3147" t="0"/>
          <a:stretch/>
        </p:blipFill>
        <p:spPr>
          <a:xfrm>
            <a:off x="2447825" y="1252800"/>
            <a:ext cx="4024450" cy="302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724775" y="3565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Sommaire </a:t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813275" y="975450"/>
            <a:ext cx="5714400" cy="399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Introduction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"/>
              <a:t>I - Organisation du projet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fr"/>
              <a:t>II - Fonctionnalités du programme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"/>
              <a:t>	A - Déplacement manuel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"/>
              <a:t>	B - Déplacement aléatoire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"/>
              <a:t>	C - A*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"/>
              <a:t>	D - Précision sur ‘trois petits points’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"/>
              <a:t>III - Améliorations envisagées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"/>
              <a:t>Conclusion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/>
        </p:nvSpPr>
        <p:spPr>
          <a:xfrm>
            <a:off x="1182400" y="59850"/>
            <a:ext cx="6432000" cy="53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 u="sng">
                <a:solidFill>
                  <a:schemeClr val="dk1"/>
                </a:solidFill>
              </a:rPr>
              <a:t>I - Organisation du projet</a:t>
            </a:r>
            <a:endParaRPr sz="1600"/>
          </a:p>
        </p:txBody>
      </p:sp>
      <p:pic>
        <p:nvPicPr>
          <p:cNvPr descr="c_file.png"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7438" y="2695671"/>
            <a:ext cx="458600" cy="589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_file.png" id="69" name="Google Shape;6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8913" y="3386875"/>
            <a:ext cx="458600" cy="5906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_file.png" id="70" name="Google Shape;7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1325" y="1602713"/>
            <a:ext cx="458600" cy="5906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_file.png"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7425" y="3947796"/>
            <a:ext cx="458600" cy="589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_file.png"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7438" y="852496"/>
            <a:ext cx="458600" cy="589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_file.png" id="73" name="Google Shape;7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7425" y="1802846"/>
            <a:ext cx="458600" cy="58997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/>
          <p:cNvSpPr txBox="1"/>
          <p:nvPr/>
        </p:nvSpPr>
        <p:spPr>
          <a:xfrm>
            <a:off x="883400" y="421775"/>
            <a:ext cx="17637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u="sng"/>
              <a:t>Structure du code</a:t>
            </a:r>
            <a:endParaRPr b="1" u="sng"/>
          </a:p>
        </p:txBody>
      </p:sp>
      <p:sp>
        <p:nvSpPr>
          <p:cNvPr id="75" name="Google Shape;75;p15"/>
          <p:cNvSpPr txBox="1"/>
          <p:nvPr/>
        </p:nvSpPr>
        <p:spPr>
          <a:xfrm>
            <a:off x="2518638" y="3184525"/>
            <a:ext cx="7548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astar.c</a:t>
            </a:r>
            <a:endParaRPr/>
          </a:p>
        </p:txBody>
      </p:sp>
      <p:sp>
        <p:nvSpPr>
          <p:cNvPr id="76" name="Google Shape;76;p15"/>
          <p:cNvSpPr txBox="1"/>
          <p:nvPr/>
        </p:nvSpPr>
        <p:spPr>
          <a:xfrm>
            <a:off x="2426538" y="2289825"/>
            <a:ext cx="9390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random.c</a:t>
            </a:r>
            <a:endParaRPr/>
          </a:p>
        </p:txBody>
      </p:sp>
      <p:sp>
        <p:nvSpPr>
          <p:cNvPr id="77" name="Google Shape;77;p15"/>
          <p:cNvSpPr txBox="1"/>
          <p:nvPr/>
        </p:nvSpPr>
        <p:spPr>
          <a:xfrm>
            <a:off x="2426538" y="1315238"/>
            <a:ext cx="10929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fonction.c</a:t>
            </a:r>
            <a:endParaRPr/>
          </a:p>
        </p:txBody>
      </p:sp>
      <p:sp>
        <p:nvSpPr>
          <p:cNvPr id="78" name="Google Shape;78;p15"/>
          <p:cNvSpPr txBox="1"/>
          <p:nvPr/>
        </p:nvSpPr>
        <p:spPr>
          <a:xfrm>
            <a:off x="2351625" y="4419925"/>
            <a:ext cx="10302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template.c</a:t>
            </a:r>
            <a:endParaRPr/>
          </a:p>
        </p:txBody>
      </p:sp>
      <p:sp>
        <p:nvSpPr>
          <p:cNvPr id="79" name="Google Shape;79;p15"/>
          <p:cNvSpPr txBox="1"/>
          <p:nvPr/>
        </p:nvSpPr>
        <p:spPr>
          <a:xfrm>
            <a:off x="389725" y="2091550"/>
            <a:ext cx="1030200" cy="3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fonction.h</a:t>
            </a:r>
            <a:endParaRPr/>
          </a:p>
        </p:txBody>
      </p:sp>
      <p:sp>
        <p:nvSpPr>
          <p:cNvPr id="80" name="Google Shape;80;p15"/>
          <p:cNvSpPr txBox="1"/>
          <p:nvPr/>
        </p:nvSpPr>
        <p:spPr>
          <a:xfrm>
            <a:off x="314738" y="3900950"/>
            <a:ext cx="12300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labyrinthAPI.h</a:t>
            </a:r>
            <a:endParaRPr sz="1200"/>
          </a:p>
        </p:txBody>
      </p:sp>
      <p:graphicFrame>
        <p:nvGraphicFramePr>
          <p:cNvPr id="81" name="Google Shape;81;p15"/>
          <p:cNvGraphicFramePr/>
          <p:nvPr/>
        </p:nvGraphicFramePr>
        <p:xfrm>
          <a:off x="2318163" y="8279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{198E2F63-13FC-4BE6-A59A-B84C1D212338}</a:tableStyleId>
              </a:tblPr>
              <a:tblGrid>
                <a:gridCol w="1106475"/>
              </a:tblGrid>
              <a:tr h="2699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3C7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3C7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3C7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3C7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82" name="Google Shape;82;p15"/>
          <p:cNvSpPr txBox="1"/>
          <p:nvPr/>
        </p:nvSpPr>
        <p:spPr>
          <a:xfrm>
            <a:off x="2349600" y="3435763"/>
            <a:ext cx="1092900" cy="2823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1155CC"/>
                </a:solidFill>
              </a:rPr>
              <a:t>Fonctions</a:t>
            </a:r>
            <a:endParaRPr b="1">
              <a:solidFill>
                <a:srgbClr val="1155CC"/>
              </a:solidFill>
            </a:endParaRPr>
          </a:p>
        </p:txBody>
      </p:sp>
      <p:graphicFrame>
        <p:nvGraphicFramePr>
          <p:cNvPr id="83" name="Google Shape;83;p15"/>
          <p:cNvGraphicFramePr/>
          <p:nvPr/>
        </p:nvGraphicFramePr>
        <p:xfrm>
          <a:off x="2355138" y="3868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{198E2F63-13FC-4BE6-A59A-B84C1D212338}</a:tableStyleId>
              </a:tblPr>
              <a:tblGrid>
                <a:gridCol w="1023150"/>
              </a:tblGrid>
              <a:tr h="917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61C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61C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61C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61C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84" name="Google Shape;84;p15"/>
          <p:cNvSpPr txBox="1"/>
          <p:nvPr/>
        </p:nvSpPr>
        <p:spPr>
          <a:xfrm>
            <a:off x="2529225" y="4727700"/>
            <a:ext cx="675000" cy="2823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A61C00"/>
                </a:solidFill>
              </a:rPr>
              <a:t>main</a:t>
            </a:r>
            <a:endParaRPr b="1">
              <a:solidFill>
                <a:srgbClr val="A61C00"/>
              </a:solidFill>
            </a:endParaRPr>
          </a:p>
        </p:txBody>
      </p:sp>
      <p:graphicFrame>
        <p:nvGraphicFramePr>
          <p:cNvPr id="85" name="Google Shape;85;p15"/>
          <p:cNvGraphicFramePr/>
          <p:nvPr/>
        </p:nvGraphicFramePr>
        <p:xfrm>
          <a:off x="349038" y="15402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{198E2F63-13FC-4BE6-A59A-B84C1D212338}</a:tableStyleId>
              </a:tblPr>
              <a:tblGrid>
                <a:gridCol w="1023150"/>
              </a:tblGrid>
              <a:tr h="917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86" name="Google Shape;86;p15"/>
          <p:cNvSpPr txBox="1"/>
          <p:nvPr/>
        </p:nvSpPr>
        <p:spPr>
          <a:xfrm>
            <a:off x="194475" y="1012246"/>
            <a:ext cx="1332300" cy="4437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6AA84F"/>
                </a:solidFill>
              </a:rPr>
              <a:t>Header</a:t>
            </a:r>
            <a:endParaRPr b="1">
              <a:solidFill>
                <a:srgbClr val="6AA84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6AA84F"/>
                </a:solidFill>
              </a:rPr>
              <a:t>commun</a:t>
            </a:r>
            <a:endParaRPr b="1">
              <a:solidFill>
                <a:srgbClr val="6AA84F"/>
              </a:solidFill>
            </a:endParaRPr>
          </a:p>
        </p:txBody>
      </p:sp>
      <p:graphicFrame>
        <p:nvGraphicFramePr>
          <p:cNvPr id="87" name="Google Shape;87;p15"/>
          <p:cNvGraphicFramePr/>
          <p:nvPr/>
        </p:nvGraphicFramePr>
        <p:xfrm>
          <a:off x="363300" y="3285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{198E2F63-13FC-4BE6-A59A-B84C1D212338}</a:tableStyleId>
              </a:tblPr>
              <a:tblGrid>
                <a:gridCol w="1099850"/>
              </a:tblGrid>
              <a:tr h="1498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CC412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CC412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CC412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CC412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88" name="Google Shape;88;p15"/>
          <p:cNvSpPr txBox="1"/>
          <p:nvPr/>
        </p:nvSpPr>
        <p:spPr>
          <a:xfrm>
            <a:off x="156450" y="4704575"/>
            <a:ext cx="1665900" cy="2823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CC4125"/>
                </a:solidFill>
              </a:rPr>
              <a:t>Fichiers serveur</a:t>
            </a:r>
            <a:endParaRPr b="1">
              <a:solidFill>
                <a:srgbClr val="CC4125"/>
              </a:solidFill>
            </a:endParaRPr>
          </a:p>
        </p:txBody>
      </p:sp>
      <p:sp>
        <p:nvSpPr>
          <p:cNvPr id="89" name="Google Shape;89;p15"/>
          <p:cNvSpPr txBox="1"/>
          <p:nvPr/>
        </p:nvSpPr>
        <p:spPr>
          <a:xfrm>
            <a:off x="749700" y="4329013"/>
            <a:ext cx="479400" cy="3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...</a:t>
            </a:r>
            <a:endParaRPr b="1"/>
          </a:p>
        </p:txBody>
      </p:sp>
      <p:cxnSp>
        <p:nvCxnSpPr>
          <p:cNvPr id="90" name="Google Shape;90;p15"/>
          <p:cNvCxnSpPr/>
          <p:nvPr/>
        </p:nvCxnSpPr>
        <p:spPr>
          <a:xfrm>
            <a:off x="1390800" y="2000800"/>
            <a:ext cx="946800" cy="99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1" name="Google Shape;91;p15"/>
          <p:cNvCxnSpPr/>
          <p:nvPr/>
        </p:nvCxnSpPr>
        <p:spPr>
          <a:xfrm>
            <a:off x="1322475" y="2459500"/>
            <a:ext cx="1014900" cy="14643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2" name="Google Shape;92;p15"/>
          <p:cNvCxnSpPr/>
          <p:nvPr/>
        </p:nvCxnSpPr>
        <p:spPr>
          <a:xfrm flipH="1" rot="10800000">
            <a:off x="1468875" y="4353100"/>
            <a:ext cx="907800" cy="96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3" name="Google Shape;93;p15"/>
          <p:cNvCxnSpPr>
            <a:stCxn id="69" idx="0"/>
            <a:endCxn id="79" idx="2"/>
          </p:cNvCxnSpPr>
          <p:nvPr/>
        </p:nvCxnSpPr>
        <p:spPr>
          <a:xfrm flipH="1" rot="10800000">
            <a:off x="888213" y="2408575"/>
            <a:ext cx="16500" cy="9783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4" name="Google Shape;94;p15"/>
          <p:cNvSpPr txBox="1"/>
          <p:nvPr/>
        </p:nvSpPr>
        <p:spPr>
          <a:xfrm>
            <a:off x="5652275" y="509625"/>
            <a:ext cx="17637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u="sng"/>
              <a:t>Outils utilisés</a:t>
            </a:r>
            <a:endParaRPr b="1" u="sng"/>
          </a:p>
        </p:txBody>
      </p:sp>
      <p:sp>
        <p:nvSpPr>
          <p:cNvPr id="95" name="Google Shape;95;p15"/>
          <p:cNvSpPr txBox="1"/>
          <p:nvPr/>
        </p:nvSpPr>
        <p:spPr>
          <a:xfrm>
            <a:off x="4328950" y="852500"/>
            <a:ext cx="4284300" cy="35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Partage de fichiers et gestion de versions : </a:t>
            </a:r>
            <a:endParaRPr>
              <a:solidFill>
                <a:schemeClr val="dk1"/>
              </a:solidFill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Gogole Drive</a:t>
            </a:r>
            <a:endParaRPr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Débugage et fuites mémoires : </a:t>
            </a:r>
            <a:endParaRPr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Valgrind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Simulateur de Linux 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	VirtualBox, puTTy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Communication vocale 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	Discord, Vie réelle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6"/>
          <p:cNvSpPr txBox="1"/>
          <p:nvPr/>
        </p:nvSpPr>
        <p:spPr>
          <a:xfrm>
            <a:off x="1356000" y="69600"/>
            <a:ext cx="6432000" cy="53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 u="sng">
                <a:solidFill>
                  <a:schemeClr val="dk1"/>
                </a:solidFill>
              </a:rPr>
              <a:t>II - Fonctionnalités du programme</a:t>
            </a:r>
            <a:endParaRPr sz="1600"/>
          </a:p>
        </p:txBody>
      </p:sp>
      <p:sp>
        <p:nvSpPr>
          <p:cNvPr id="101" name="Google Shape;101;p16"/>
          <p:cNvSpPr txBox="1"/>
          <p:nvPr/>
        </p:nvSpPr>
        <p:spPr>
          <a:xfrm>
            <a:off x="1050075" y="550425"/>
            <a:ext cx="6633900" cy="5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b="1" lang="fr" sz="1800" u="sng"/>
              <a:t>Déplacement manuel et fonctions de suivi</a:t>
            </a:r>
            <a:endParaRPr b="1" sz="1800" u="sng"/>
          </a:p>
        </p:txBody>
      </p:sp>
      <p:sp>
        <p:nvSpPr>
          <p:cNvPr id="102" name="Google Shape;102;p16"/>
          <p:cNvSpPr txBox="1"/>
          <p:nvPr/>
        </p:nvSpPr>
        <p:spPr>
          <a:xfrm>
            <a:off x="485700" y="1109625"/>
            <a:ext cx="4018500" cy="18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u="sng"/>
              <a:t>Déplacement manuel :</a:t>
            </a:r>
            <a:endParaRPr sz="1600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-&gt; Effectue le mouvement donné par le joueur.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-&gt; Pas de gestion des coups impossibles.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3" name="Google Shape;10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58125" y="1267650"/>
            <a:ext cx="4487399" cy="2826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/>
          <p:nvPr/>
        </p:nvSpPr>
        <p:spPr>
          <a:xfrm>
            <a:off x="432250" y="520075"/>
            <a:ext cx="7672500" cy="24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u="sng"/>
              <a:t>Fonctions de suivi :</a:t>
            </a:r>
            <a:endParaRPr sz="1600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info_suivante</a:t>
            </a:r>
            <a:r>
              <a:rPr lang="fr"/>
              <a:t> : mis à jour des informations du labyrinthe.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>
                <a:solidFill>
                  <a:schemeClr val="dk1"/>
                </a:solidFill>
              </a:rPr>
              <a:t>print_labdata </a:t>
            </a:r>
            <a:r>
              <a:rPr lang="fr">
                <a:solidFill>
                  <a:schemeClr val="dk1"/>
                </a:solidFill>
              </a:rPr>
              <a:t>: affichage de notre version du labyrinthe.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7"/>
          <p:cNvSpPr txBox="1"/>
          <p:nvPr/>
        </p:nvSpPr>
        <p:spPr>
          <a:xfrm>
            <a:off x="482325" y="2424545"/>
            <a:ext cx="2876700" cy="12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/>
              <a:t>Structure introduite :</a:t>
            </a:r>
            <a:endParaRPr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/>
              <a:t> 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❖"/>
            </a:pPr>
            <a:r>
              <a:rPr lang="fr" sz="1300"/>
              <a:t>Position : </a:t>
            </a:r>
            <a:endParaRPr sz="1300"/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➢"/>
            </a:pPr>
            <a:r>
              <a:rPr lang="fr" sz="1300">
                <a:solidFill>
                  <a:schemeClr val="dk1"/>
                </a:solidFill>
              </a:rPr>
              <a:t>colonne</a:t>
            </a:r>
            <a:endParaRPr sz="1300">
              <a:solidFill>
                <a:schemeClr val="dk1"/>
              </a:solidFill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➢"/>
            </a:pPr>
            <a:r>
              <a:rPr lang="fr" sz="1300">
                <a:solidFill>
                  <a:schemeClr val="dk1"/>
                </a:solidFill>
              </a:rPr>
              <a:t>ligne</a:t>
            </a:r>
            <a:endParaRPr sz="13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/>
          <p:nvPr/>
        </p:nvSpPr>
        <p:spPr>
          <a:xfrm>
            <a:off x="0" y="0"/>
            <a:ext cx="4873800" cy="4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II.Fonctionnalités du programme</a:t>
            </a:r>
            <a:endParaRPr/>
          </a:p>
        </p:txBody>
      </p:sp>
      <p:sp>
        <p:nvSpPr>
          <p:cNvPr id="115" name="Google Shape;115;p18"/>
          <p:cNvSpPr txBox="1"/>
          <p:nvPr/>
        </p:nvSpPr>
        <p:spPr>
          <a:xfrm>
            <a:off x="1255050" y="419400"/>
            <a:ext cx="6633900" cy="5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 u="sng"/>
              <a:t>B</a:t>
            </a:r>
            <a:r>
              <a:rPr b="1" lang="fr" sz="1800" u="sng"/>
              <a:t>. Déplacement aléatoire (aka randomove)</a:t>
            </a:r>
            <a:endParaRPr b="1" sz="1800" u="sng"/>
          </a:p>
        </p:txBody>
      </p:sp>
      <p:sp>
        <p:nvSpPr>
          <p:cNvPr id="116" name="Google Shape;116;p18"/>
          <p:cNvSpPr txBox="1"/>
          <p:nvPr/>
        </p:nvSpPr>
        <p:spPr>
          <a:xfrm>
            <a:off x="456425" y="1964275"/>
            <a:ext cx="5621700" cy="5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u="sng"/>
              <a:t>Fonctionnement :</a:t>
            </a:r>
            <a:endParaRPr sz="1600" u="sng"/>
          </a:p>
        </p:txBody>
      </p:sp>
      <p:sp>
        <p:nvSpPr>
          <p:cNvPr id="117" name="Google Shape;117;p18"/>
          <p:cNvSpPr txBox="1"/>
          <p:nvPr/>
        </p:nvSpPr>
        <p:spPr>
          <a:xfrm>
            <a:off x="456425" y="866525"/>
            <a:ext cx="6525600" cy="10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u="sng"/>
              <a:t>Fonctionnalités :</a:t>
            </a:r>
            <a:endParaRPr sz="1600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-&gt; joue de manière complètement aléatoire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-&gt; ne se suicide pas</a:t>
            </a:r>
            <a:endParaRPr/>
          </a:p>
        </p:txBody>
      </p:sp>
      <p:sp>
        <p:nvSpPr>
          <p:cNvPr id="118" name="Google Shape;118;p18"/>
          <p:cNvSpPr/>
          <p:nvPr/>
        </p:nvSpPr>
        <p:spPr>
          <a:xfrm>
            <a:off x="456425" y="2535825"/>
            <a:ext cx="1949825" cy="1034700"/>
          </a:xfrm>
          <a:prstGeom prst="flowChartDecision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Energie &gt; 4 ?</a:t>
            </a:r>
            <a:endParaRPr sz="1200"/>
          </a:p>
        </p:txBody>
      </p:sp>
      <p:sp>
        <p:nvSpPr>
          <p:cNvPr id="119" name="Google Shape;119;p18"/>
          <p:cNvSpPr/>
          <p:nvPr/>
        </p:nvSpPr>
        <p:spPr>
          <a:xfrm>
            <a:off x="456425" y="3707975"/>
            <a:ext cx="1949825" cy="1034700"/>
          </a:xfrm>
          <a:prstGeom prst="flowChartDecision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Case libre</a:t>
            </a:r>
            <a:r>
              <a:rPr lang="fr" sz="1200"/>
              <a:t> ?</a:t>
            </a:r>
            <a:endParaRPr sz="1200"/>
          </a:p>
        </p:txBody>
      </p:sp>
      <p:sp>
        <p:nvSpPr>
          <p:cNvPr id="120" name="Google Shape;120;p18"/>
          <p:cNvSpPr txBox="1"/>
          <p:nvPr/>
        </p:nvSpPr>
        <p:spPr>
          <a:xfrm>
            <a:off x="378937" y="4742675"/>
            <a:ext cx="2104800" cy="5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Vérification</a:t>
            </a:r>
            <a:r>
              <a:rPr lang="fr"/>
              <a:t> des moves</a:t>
            </a:r>
            <a:endParaRPr/>
          </a:p>
        </p:txBody>
      </p:sp>
      <p:cxnSp>
        <p:nvCxnSpPr>
          <p:cNvPr id="121" name="Google Shape;121;p18"/>
          <p:cNvCxnSpPr/>
          <p:nvPr/>
        </p:nvCxnSpPr>
        <p:spPr>
          <a:xfrm flipH="1" rot="10800000">
            <a:off x="1940375" y="3218000"/>
            <a:ext cx="2199600" cy="99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2" name="Google Shape;122;p18"/>
          <p:cNvCxnSpPr/>
          <p:nvPr/>
        </p:nvCxnSpPr>
        <p:spPr>
          <a:xfrm>
            <a:off x="1873725" y="2773575"/>
            <a:ext cx="2232900" cy="33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3" name="Google Shape;123;p18"/>
          <p:cNvSpPr txBox="1"/>
          <p:nvPr/>
        </p:nvSpPr>
        <p:spPr>
          <a:xfrm>
            <a:off x="2422925" y="2472775"/>
            <a:ext cx="1050600" cy="4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En forme</a:t>
            </a:r>
            <a:endParaRPr/>
          </a:p>
        </p:txBody>
      </p:sp>
      <p:sp>
        <p:nvSpPr>
          <p:cNvPr id="124" name="Google Shape;124;p18"/>
          <p:cNvSpPr txBox="1"/>
          <p:nvPr/>
        </p:nvSpPr>
        <p:spPr>
          <a:xfrm>
            <a:off x="2845300" y="4677375"/>
            <a:ext cx="6398700" cy="7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Tableau des </a:t>
            </a:r>
            <a:r>
              <a:rPr lang="fr"/>
              <a:t>disponibilités</a:t>
            </a:r>
            <a:r>
              <a:rPr lang="fr"/>
              <a:t> des moves</a:t>
            </a:r>
            <a:endParaRPr/>
          </a:p>
        </p:txBody>
      </p:sp>
      <p:graphicFrame>
        <p:nvGraphicFramePr>
          <p:cNvPr id="125" name="Google Shape;125;p18"/>
          <p:cNvGraphicFramePr/>
          <p:nvPr/>
        </p:nvGraphicFramePr>
        <p:xfrm>
          <a:off x="4128300" y="2599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{198E2F63-13FC-4BE6-A59A-B84C1D212338}</a:tableStyleId>
              </a:tblPr>
              <a:tblGrid>
                <a:gridCol w="3828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...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26" name="Google Shape;126;p18"/>
          <p:cNvSpPr txBox="1"/>
          <p:nvPr/>
        </p:nvSpPr>
        <p:spPr>
          <a:xfrm>
            <a:off x="2546175" y="3648188"/>
            <a:ext cx="888000" cy="4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Libérée</a:t>
            </a:r>
            <a:endParaRPr/>
          </a:p>
        </p:txBody>
      </p:sp>
      <p:cxnSp>
        <p:nvCxnSpPr>
          <p:cNvPr id="127" name="Google Shape;127;p18"/>
          <p:cNvCxnSpPr/>
          <p:nvPr/>
        </p:nvCxnSpPr>
        <p:spPr>
          <a:xfrm>
            <a:off x="1884850" y="3940025"/>
            <a:ext cx="2255100" cy="33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8" name="Google Shape;128;p18"/>
          <p:cNvCxnSpPr/>
          <p:nvPr/>
        </p:nvCxnSpPr>
        <p:spPr>
          <a:xfrm flipH="1" rot="10800000">
            <a:off x="1895950" y="4362275"/>
            <a:ext cx="2255100" cy="133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9" name="Google Shape;129;p18"/>
          <p:cNvSpPr txBox="1"/>
          <p:nvPr/>
        </p:nvSpPr>
        <p:spPr>
          <a:xfrm>
            <a:off x="2531500" y="2934088"/>
            <a:ext cx="961800" cy="4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Fatigué</a:t>
            </a:r>
            <a:endParaRPr/>
          </a:p>
        </p:txBody>
      </p:sp>
      <p:sp>
        <p:nvSpPr>
          <p:cNvPr id="130" name="Google Shape;130;p18"/>
          <p:cNvSpPr txBox="1"/>
          <p:nvPr/>
        </p:nvSpPr>
        <p:spPr>
          <a:xfrm>
            <a:off x="2423925" y="4115650"/>
            <a:ext cx="1132500" cy="4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Occupée</a:t>
            </a:r>
            <a:endParaRPr/>
          </a:p>
        </p:txBody>
      </p:sp>
      <p:sp>
        <p:nvSpPr>
          <p:cNvPr id="131" name="Google Shape;131;p18"/>
          <p:cNvSpPr/>
          <p:nvPr/>
        </p:nvSpPr>
        <p:spPr>
          <a:xfrm>
            <a:off x="5979500" y="3201875"/>
            <a:ext cx="1410850" cy="746400"/>
          </a:xfrm>
          <a:prstGeom prst="flowChartProcess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random</a:t>
            </a:r>
            <a:endParaRPr/>
          </a:p>
        </p:txBody>
      </p:sp>
      <p:cxnSp>
        <p:nvCxnSpPr>
          <p:cNvPr id="132" name="Google Shape;132;p18"/>
          <p:cNvCxnSpPr>
            <a:endCxn id="131" idx="1"/>
          </p:cNvCxnSpPr>
          <p:nvPr/>
        </p:nvCxnSpPr>
        <p:spPr>
          <a:xfrm flipH="1" rot="10800000">
            <a:off x="4524200" y="3575075"/>
            <a:ext cx="1455300" cy="37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9"/>
          <p:cNvSpPr txBox="1"/>
          <p:nvPr/>
        </p:nvSpPr>
        <p:spPr>
          <a:xfrm>
            <a:off x="0" y="0"/>
            <a:ext cx="4873800" cy="4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II.Fonctionnalités du programme</a:t>
            </a:r>
            <a:endParaRPr/>
          </a:p>
        </p:txBody>
      </p:sp>
      <p:sp>
        <p:nvSpPr>
          <p:cNvPr id="138" name="Google Shape;138;p19"/>
          <p:cNvSpPr txBox="1"/>
          <p:nvPr/>
        </p:nvSpPr>
        <p:spPr>
          <a:xfrm>
            <a:off x="1255050" y="419400"/>
            <a:ext cx="6633900" cy="5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 u="sng"/>
              <a:t>C. Déplacement intelligent sans rotation (aka Astaromove)</a:t>
            </a:r>
            <a:endParaRPr b="1" sz="1800" u="sng"/>
          </a:p>
        </p:txBody>
      </p:sp>
      <p:sp>
        <p:nvSpPr>
          <p:cNvPr id="139" name="Google Shape;139;p19"/>
          <p:cNvSpPr txBox="1"/>
          <p:nvPr/>
        </p:nvSpPr>
        <p:spPr>
          <a:xfrm>
            <a:off x="5828125" y="1106564"/>
            <a:ext cx="3216000" cy="22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/>
              <a:t>Structures supplémentaires :</a:t>
            </a:r>
            <a:endParaRPr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 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❖"/>
            </a:pPr>
            <a:r>
              <a:rPr lang="fr" sz="1200"/>
              <a:t>Case : </a:t>
            </a:r>
            <a:endParaRPr sz="1200"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➢"/>
            </a:pPr>
            <a:r>
              <a:rPr lang="fr" sz="1200">
                <a:solidFill>
                  <a:schemeClr val="dk1"/>
                </a:solidFill>
              </a:rPr>
              <a:t>Position</a:t>
            </a:r>
            <a:endParaRPr sz="1200">
              <a:solidFill>
                <a:schemeClr val="dk1"/>
              </a:solidFill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➢"/>
            </a:pPr>
            <a:r>
              <a:rPr lang="fr" sz="1200">
                <a:solidFill>
                  <a:schemeClr val="dk1"/>
                </a:solidFill>
              </a:rPr>
              <a:t>Coût</a:t>
            </a:r>
            <a:endParaRPr sz="1200">
              <a:solidFill>
                <a:schemeClr val="dk1"/>
              </a:solidFill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➢"/>
            </a:pPr>
            <a:r>
              <a:rPr lang="fr" sz="1200">
                <a:solidFill>
                  <a:schemeClr val="dk1"/>
                </a:solidFill>
              </a:rPr>
              <a:t>Prévisions</a:t>
            </a:r>
            <a:endParaRPr sz="1200">
              <a:solidFill>
                <a:schemeClr val="dk1"/>
              </a:solidFill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➢"/>
            </a:pPr>
            <a:r>
              <a:rPr lang="fr" sz="1200">
                <a:solidFill>
                  <a:schemeClr val="dk1"/>
                </a:solidFill>
              </a:rPr>
              <a:t>Case Précédente</a:t>
            </a:r>
            <a:endParaRPr sz="12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❖"/>
            </a:pPr>
            <a:r>
              <a:rPr lang="fr" sz="1200"/>
              <a:t>Liste chaînée de Cases :</a:t>
            </a:r>
            <a:endParaRPr sz="1200"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➢"/>
            </a:pPr>
            <a:r>
              <a:rPr lang="fr" sz="1200"/>
              <a:t>Case</a:t>
            </a:r>
            <a:endParaRPr sz="1200"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➢"/>
            </a:pPr>
            <a:r>
              <a:rPr lang="fr" sz="1200"/>
              <a:t>Élément suivant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9"/>
          <p:cNvSpPr txBox="1"/>
          <p:nvPr/>
        </p:nvSpPr>
        <p:spPr>
          <a:xfrm>
            <a:off x="1322000" y="978588"/>
            <a:ext cx="2483100" cy="4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/>
              <a:t>Principe de l’algorithme A*</a:t>
            </a:r>
            <a:endParaRPr u="sng"/>
          </a:p>
        </p:txBody>
      </p:sp>
      <p:pic>
        <p:nvPicPr>
          <p:cNvPr descr="Lab1.png" id="141" name="Google Shape;14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728" y="1368275"/>
            <a:ext cx="2004535" cy="17275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ab2.png" id="142" name="Google Shape;14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59315" y="1368289"/>
            <a:ext cx="2004535" cy="172894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ab3.png" id="143" name="Google Shape;143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9737" y="3350012"/>
            <a:ext cx="2004535" cy="1728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ab4.png" id="144" name="Google Shape;144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59316" y="3350013"/>
            <a:ext cx="2004535" cy="172893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5" name="Google Shape;145;p19"/>
          <p:cNvGraphicFramePr/>
          <p:nvPr/>
        </p:nvGraphicFramePr>
        <p:xfrm>
          <a:off x="5608675" y="3924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{198E2F63-13FC-4BE6-A59A-B84C1D212338}</a:tableStyleId>
              </a:tblPr>
              <a:tblGrid>
                <a:gridCol w="1760925"/>
              </a:tblGrid>
              <a:tr h="412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MOVE_LEFT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388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MOVE_LEFT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293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NULL</a:t>
                      </a:r>
                      <a:endParaRPr sz="10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46" name="Google Shape;146;p19"/>
          <p:cNvSpPr txBox="1"/>
          <p:nvPr/>
        </p:nvSpPr>
        <p:spPr>
          <a:xfrm>
            <a:off x="5249125" y="3486950"/>
            <a:ext cx="1278300" cy="3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Itinéraire :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0"/>
          <p:cNvSpPr txBox="1"/>
          <p:nvPr/>
        </p:nvSpPr>
        <p:spPr>
          <a:xfrm>
            <a:off x="0" y="0"/>
            <a:ext cx="4873800" cy="4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II.Fonctionnalités du programme</a:t>
            </a:r>
            <a:endParaRPr/>
          </a:p>
        </p:txBody>
      </p:sp>
      <p:sp>
        <p:nvSpPr>
          <p:cNvPr id="152" name="Google Shape;152;p20"/>
          <p:cNvSpPr txBox="1"/>
          <p:nvPr/>
        </p:nvSpPr>
        <p:spPr>
          <a:xfrm>
            <a:off x="1255050" y="419400"/>
            <a:ext cx="6633900" cy="5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 u="sng"/>
              <a:t>D</a:t>
            </a:r>
            <a:r>
              <a:rPr b="1" lang="fr" sz="1800" u="sng"/>
              <a:t>. Précisions sur le suivi d’informations</a:t>
            </a:r>
            <a:endParaRPr b="1" sz="1800" u="sng"/>
          </a:p>
        </p:txBody>
      </p:sp>
      <p:pic>
        <p:nvPicPr>
          <p:cNvPr id="153" name="Google Shape;15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31000"/>
            <a:ext cx="3063525" cy="117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0675" y="2458500"/>
            <a:ext cx="1017500" cy="106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0925" y="3673330"/>
            <a:ext cx="2120975" cy="82307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0"/>
          <p:cNvSpPr txBox="1"/>
          <p:nvPr/>
        </p:nvSpPr>
        <p:spPr>
          <a:xfrm>
            <a:off x="689725" y="2101350"/>
            <a:ext cx="479400" cy="3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...</a:t>
            </a:r>
            <a:endParaRPr b="1"/>
          </a:p>
        </p:txBody>
      </p:sp>
      <p:sp>
        <p:nvSpPr>
          <p:cNvPr id="157" name="Google Shape;157;p20"/>
          <p:cNvSpPr txBox="1"/>
          <p:nvPr/>
        </p:nvSpPr>
        <p:spPr>
          <a:xfrm>
            <a:off x="689725" y="3356225"/>
            <a:ext cx="479400" cy="3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...</a:t>
            </a:r>
            <a:endParaRPr b="1"/>
          </a:p>
        </p:txBody>
      </p:sp>
      <p:cxnSp>
        <p:nvCxnSpPr>
          <p:cNvPr id="158" name="Google Shape;158;p20"/>
          <p:cNvCxnSpPr/>
          <p:nvPr/>
        </p:nvCxnSpPr>
        <p:spPr>
          <a:xfrm flipH="1" rot="10800000">
            <a:off x="3252850" y="1894375"/>
            <a:ext cx="1180500" cy="8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159" name="Google Shape;159;p20"/>
          <p:cNvGraphicFramePr/>
          <p:nvPr/>
        </p:nvGraphicFramePr>
        <p:xfrm>
          <a:off x="5088975" y="1475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{198E2F63-13FC-4BE6-A59A-B84C1D212338}</a:tableStyleId>
              </a:tblPr>
              <a:tblGrid>
                <a:gridCol w="441775"/>
                <a:gridCol w="441775"/>
                <a:gridCol w="441775"/>
                <a:gridCol w="441775"/>
              </a:tblGrid>
              <a:tr h="365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65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65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65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60" name="Google Shape;160;p20"/>
          <p:cNvSpPr/>
          <p:nvPr/>
        </p:nvSpPr>
        <p:spPr>
          <a:xfrm>
            <a:off x="4873800" y="1894375"/>
            <a:ext cx="229500" cy="8874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20"/>
          <p:cNvSpPr/>
          <p:nvPr/>
        </p:nvSpPr>
        <p:spPr>
          <a:xfrm>
            <a:off x="4588225" y="1626600"/>
            <a:ext cx="479400" cy="1266600"/>
          </a:xfrm>
          <a:prstGeom prst="curvedRight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20"/>
          <p:cNvSpPr txBox="1"/>
          <p:nvPr/>
        </p:nvSpPr>
        <p:spPr>
          <a:xfrm>
            <a:off x="4320875" y="1032688"/>
            <a:ext cx="3303300" cy="2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Translation des valeurs du labData</a:t>
            </a:r>
            <a:endParaRPr/>
          </a:p>
        </p:txBody>
      </p:sp>
      <p:pic>
        <p:nvPicPr>
          <p:cNvPr id="163" name="Google Shape;163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62216" y="3412348"/>
            <a:ext cx="1852675" cy="134505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0"/>
          <p:cNvSpPr/>
          <p:nvPr/>
        </p:nvSpPr>
        <p:spPr>
          <a:xfrm>
            <a:off x="2262075" y="4077000"/>
            <a:ext cx="1490400" cy="419400"/>
          </a:xfrm>
          <a:prstGeom prst="notched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1"/>
          <p:cNvSpPr txBox="1"/>
          <p:nvPr/>
        </p:nvSpPr>
        <p:spPr>
          <a:xfrm>
            <a:off x="952500" y="197500"/>
            <a:ext cx="7297200" cy="5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 u="sng"/>
              <a:t>III. </a:t>
            </a:r>
            <a:r>
              <a:rPr b="1" lang="fr" sz="1800" u="sng"/>
              <a:t>Améliorations futures : Déplacement intelligent avec rotation</a:t>
            </a:r>
            <a:endParaRPr/>
          </a:p>
        </p:txBody>
      </p:sp>
      <p:sp>
        <p:nvSpPr>
          <p:cNvPr id="170" name="Google Shape;170;p21"/>
          <p:cNvSpPr txBox="1"/>
          <p:nvPr/>
        </p:nvSpPr>
        <p:spPr>
          <a:xfrm>
            <a:off x="-82262" y="836175"/>
            <a:ext cx="52401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➔"/>
            </a:pPr>
            <a:r>
              <a:rPr lang="fr" sz="1200"/>
              <a:t>Recherche de Rotation seulement en cas de désavantage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➔"/>
            </a:pPr>
            <a:r>
              <a:rPr lang="fr" sz="1200"/>
              <a:t>Choix des rotations par comparaison des A*</a:t>
            </a:r>
            <a:endParaRPr sz="1200"/>
          </a:p>
        </p:txBody>
      </p:sp>
      <p:pic>
        <p:nvPicPr>
          <p:cNvPr id="171" name="Google Shape;17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150" y="2075400"/>
            <a:ext cx="4225825" cy="301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1"/>
          <p:cNvSpPr txBox="1"/>
          <p:nvPr/>
        </p:nvSpPr>
        <p:spPr>
          <a:xfrm>
            <a:off x="97850" y="3010900"/>
            <a:ext cx="267000" cy="11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5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3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1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3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5</a:t>
            </a:r>
            <a:endParaRPr/>
          </a:p>
        </p:txBody>
      </p:sp>
      <p:sp>
        <p:nvSpPr>
          <p:cNvPr id="173" name="Google Shape;173;p21"/>
          <p:cNvSpPr txBox="1"/>
          <p:nvPr/>
        </p:nvSpPr>
        <p:spPr>
          <a:xfrm>
            <a:off x="1676200" y="1808325"/>
            <a:ext cx="17232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6  4  2  4  6</a:t>
            </a:r>
            <a:endParaRPr/>
          </a:p>
        </p:txBody>
      </p:sp>
      <p:sp>
        <p:nvSpPr>
          <p:cNvPr id="174" name="Google Shape;174;p21"/>
          <p:cNvSpPr txBox="1"/>
          <p:nvPr/>
        </p:nvSpPr>
        <p:spPr>
          <a:xfrm>
            <a:off x="1073150" y="1455075"/>
            <a:ext cx="3256800" cy="4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Ordre de priorité des évaluations :</a:t>
            </a:r>
            <a:endParaRPr sz="1200"/>
          </a:p>
        </p:txBody>
      </p:sp>
      <p:cxnSp>
        <p:nvCxnSpPr>
          <p:cNvPr id="175" name="Google Shape;175;p21"/>
          <p:cNvCxnSpPr/>
          <p:nvPr/>
        </p:nvCxnSpPr>
        <p:spPr>
          <a:xfrm>
            <a:off x="4911750" y="706900"/>
            <a:ext cx="16200" cy="4211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6" name="Google Shape;176;p21"/>
          <p:cNvSpPr txBox="1"/>
          <p:nvPr/>
        </p:nvSpPr>
        <p:spPr>
          <a:xfrm>
            <a:off x="4863950" y="836175"/>
            <a:ext cx="4225800" cy="4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➔"/>
            </a:pPr>
            <a:r>
              <a:rPr lang="fr" sz="1200"/>
              <a:t>Mouvement au plus proche si aucun chemin possible</a:t>
            </a:r>
            <a:endParaRPr sz="1200"/>
          </a:p>
        </p:txBody>
      </p:sp>
      <p:pic>
        <p:nvPicPr>
          <p:cNvPr id="177" name="Google Shape;17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16325" y="1624600"/>
            <a:ext cx="1921055" cy="182780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1"/>
          <p:cNvSpPr txBox="1"/>
          <p:nvPr/>
        </p:nvSpPr>
        <p:spPr>
          <a:xfrm>
            <a:off x="5300725" y="1176700"/>
            <a:ext cx="3256800" cy="4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Ordre de priorité des évaluations :</a:t>
            </a:r>
            <a:endParaRPr sz="1200"/>
          </a:p>
        </p:txBody>
      </p:sp>
      <p:pic>
        <p:nvPicPr>
          <p:cNvPr id="179" name="Google Shape;179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68438" y="3505575"/>
            <a:ext cx="2321375" cy="163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2"/>
          <p:cNvSpPr txBox="1"/>
          <p:nvPr/>
        </p:nvSpPr>
        <p:spPr>
          <a:xfrm>
            <a:off x="1369650" y="2805950"/>
            <a:ext cx="6404700" cy="6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000"/>
              <a:t>Démonstration</a:t>
            </a:r>
            <a:r>
              <a:rPr b="1" lang="fr" sz="2000"/>
              <a:t> du programme actuel ?</a:t>
            </a:r>
            <a:endParaRPr b="1" sz="2000"/>
          </a:p>
        </p:txBody>
      </p:sp>
      <p:sp>
        <p:nvSpPr>
          <p:cNvPr id="185" name="Google Shape;185;p22"/>
          <p:cNvSpPr txBox="1"/>
          <p:nvPr/>
        </p:nvSpPr>
        <p:spPr>
          <a:xfrm>
            <a:off x="1581375" y="269225"/>
            <a:ext cx="6030900" cy="3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Conclusion</a:t>
            </a:r>
            <a:endParaRPr b="1" sz="2400"/>
          </a:p>
        </p:txBody>
      </p:sp>
      <p:sp>
        <p:nvSpPr>
          <p:cNvPr id="186" name="Google Shape;186;p22"/>
          <p:cNvSpPr txBox="1"/>
          <p:nvPr/>
        </p:nvSpPr>
        <p:spPr>
          <a:xfrm>
            <a:off x="1937250" y="1323150"/>
            <a:ext cx="5269500" cy="9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Char char="★"/>
            </a:pPr>
            <a:r>
              <a:rPr lang="fr"/>
              <a:t>Travail en équipe libre &amp; formateur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Char char="★"/>
            </a:pPr>
            <a:r>
              <a:rPr lang="fr"/>
              <a:t> Initiation au path finding et à l’intelligence artificielle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/>
              <a:t>(Indispensable pour les ROB !)</a:t>
            </a:r>
            <a:endParaRPr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